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9"/>
  </p:notesMasterIdLst>
  <p:sldIdLst>
    <p:sldId id="256" r:id="rId2"/>
    <p:sldId id="319" r:id="rId3"/>
    <p:sldId id="272" r:id="rId4"/>
    <p:sldId id="258" r:id="rId5"/>
    <p:sldId id="260" r:id="rId6"/>
    <p:sldId id="261" r:id="rId7"/>
    <p:sldId id="270" r:id="rId8"/>
    <p:sldId id="295" r:id="rId9"/>
    <p:sldId id="276" r:id="rId10"/>
    <p:sldId id="301" r:id="rId11"/>
    <p:sldId id="283" r:id="rId12"/>
    <p:sldId id="264" r:id="rId13"/>
    <p:sldId id="294" r:id="rId14"/>
    <p:sldId id="271" r:id="rId15"/>
    <p:sldId id="277" r:id="rId16"/>
    <p:sldId id="287" r:id="rId17"/>
    <p:sldId id="288" r:id="rId18"/>
    <p:sldId id="281" r:id="rId19"/>
    <p:sldId id="297" r:id="rId20"/>
    <p:sldId id="320" r:id="rId21"/>
    <p:sldId id="266" r:id="rId22"/>
    <p:sldId id="267" r:id="rId23"/>
    <p:sldId id="309" r:id="rId24"/>
    <p:sldId id="310" r:id="rId25"/>
    <p:sldId id="311" r:id="rId26"/>
    <p:sldId id="268" r:id="rId27"/>
    <p:sldId id="275" r:id="rId28"/>
    <p:sldId id="321" r:id="rId29"/>
    <p:sldId id="279" r:id="rId30"/>
    <p:sldId id="315" r:id="rId31"/>
    <p:sldId id="269" r:id="rId32"/>
    <p:sldId id="316" r:id="rId33"/>
    <p:sldId id="284" r:id="rId34"/>
    <p:sldId id="317" r:id="rId35"/>
    <p:sldId id="280" r:id="rId36"/>
    <p:sldId id="285" r:id="rId37"/>
    <p:sldId id="28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A6D60B-2004-4CB5-B39A-F7A1847AA292}">
          <p14:sldIdLst>
            <p14:sldId id="256"/>
            <p14:sldId id="319"/>
            <p14:sldId id="272"/>
            <p14:sldId id="258"/>
            <p14:sldId id="260"/>
            <p14:sldId id="261"/>
            <p14:sldId id="270"/>
            <p14:sldId id="295"/>
            <p14:sldId id="276"/>
            <p14:sldId id="301"/>
            <p14:sldId id="283"/>
            <p14:sldId id="264"/>
            <p14:sldId id="294"/>
            <p14:sldId id="271"/>
            <p14:sldId id="277"/>
            <p14:sldId id="287"/>
            <p14:sldId id="288"/>
            <p14:sldId id="281"/>
            <p14:sldId id="297"/>
            <p14:sldId id="320"/>
            <p14:sldId id="266"/>
            <p14:sldId id="267"/>
            <p14:sldId id="309"/>
            <p14:sldId id="310"/>
            <p14:sldId id="311"/>
            <p14:sldId id="268"/>
            <p14:sldId id="275"/>
            <p14:sldId id="321"/>
            <p14:sldId id="279"/>
            <p14:sldId id="315"/>
            <p14:sldId id="269"/>
            <p14:sldId id="316"/>
            <p14:sldId id="284"/>
            <p14:sldId id="317"/>
            <p14:sldId id="280"/>
            <p14:sldId id="28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85775" autoAdjust="0"/>
  </p:normalViewPr>
  <p:slideViewPr>
    <p:cSldViewPr snapToGrid="0">
      <p:cViewPr varScale="1">
        <p:scale>
          <a:sx n="66" d="100"/>
          <a:sy n="66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E3866-6E8D-4D1A-9EB6-B5F207FE6B9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5C34-C7D3-4397-BC0D-7FEF0FED9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C34-C7D3-4397-BC0D-7FEF0FED95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8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these neurons did not generate</a:t>
            </a:r>
            <a:r>
              <a:rPr lang="en-US" baseline="0" dirty="0"/>
              <a:t> persistent activity</a:t>
            </a:r>
          </a:p>
          <a:p>
            <a:r>
              <a:rPr lang="en-US" baseline="0" dirty="0"/>
              <a:t>Some opposite: enhancement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fMRI + TMS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0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Pinging the brain with an activation pulse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5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C34-C7D3-4397-BC0D-7FEF0FED95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3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7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Refrigerator</a:t>
            </a:r>
            <a:r>
              <a:rPr lang="en-US" baseline="0" dirty="0"/>
              <a:t> analogy: it vibrators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4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</a:t>
            </a:r>
            <a:r>
              <a:rPr lang="en-US" baseline="0" dirty="0"/>
              <a:t> it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D43E3-FA8F-4C08-A7D7-4339C9102D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C34-C7D3-4397-BC0D-7FEF0FED95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Refrigerator</a:t>
            </a:r>
            <a:r>
              <a:rPr lang="en-US" baseline="0" dirty="0"/>
              <a:t> analogy: it vibrators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3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Sternberg task:</a:t>
            </a:r>
            <a:r>
              <a:rPr lang="en-US" baseline="0" dirty="0"/>
              <a:t> see sequence of letters; delay; single letter probe: press yes or no if you have seen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1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Refrigerator</a:t>
            </a:r>
            <a:r>
              <a:rPr lang="en-US" baseline="0" dirty="0"/>
              <a:t> analogy: it vibrators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BDFCF-4E0A-48E8-A0CA-0352C19E58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2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3B8F7-989B-4718-9088-85D0448F3028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9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E65D-F17B-4D3F-BB07-C909CACCE2FA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5B85-9291-4954-ABF8-61E972D6FAFB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3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0033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1536" y="201703"/>
            <a:ext cx="8252777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B0F2-7B73-4B47-BB30-6DBBE936F492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7293" y="236416"/>
            <a:ext cx="1047068" cy="365125"/>
          </a:xfrm>
        </p:spPr>
        <p:txBody>
          <a:bodyPr/>
          <a:lstStyle>
            <a:lvl1pPr>
              <a:defRPr sz="1400"/>
            </a:lvl1pPr>
          </a:lstStyle>
          <a:p>
            <a:fld id="{B97E45AC-E90B-4869-BB4D-67EEE79EAA1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6800" y="209550"/>
            <a:ext cx="876301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913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CE22-7CDD-402D-83A7-35ECA0AD86F1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5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E528-8646-497A-9F0A-3900CAD3CB0A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B117C-F143-4D47-97CA-5117048450E8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C167-AE2B-41D0-8483-B892A4C79080}" type="datetime1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8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CA264-1472-4325-B551-7965B2AE1742}" type="datetime1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5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14C-6870-467C-BF7B-A395AB024F46}" type="datetime1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6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10E5-E663-40B6-B40C-540CEC38D80C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F51A-3443-4F5B-9D13-078DA99A36AC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2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5888C-13C0-490F-901D-ACE812F4BCF5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CC89A-9D27-4EED-84A7-16926A7C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499833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png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/>
              <a:t>NURO 8340  26-Oct-2022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577296" y="859420"/>
            <a:ext cx="7924800" cy="5133975"/>
          </a:xfrm>
        </p:spPr>
        <p:txBody>
          <a:bodyPr/>
          <a:lstStyle/>
          <a:p>
            <a:pPr algn="ctr"/>
            <a:r>
              <a:rPr lang="en-US" sz="24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Neural Mechanisms of Working Memory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b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b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Christos Constantinidis, Ph.D.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Department of Biomedical Engineering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b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br>
              <a:rPr lang="en-US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</a:br>
            <a:endParaRPr lang="en-US" sz="2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95F2CFD-A448-4213-AE16-2F4B7FBE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724401"/>
            <a:ext cx="4762500" cy="12025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discharges explain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activity in error trials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545"/>
          <a:stretch/>
        </p:blipFill>
        <p:spPr>
          <a:xfrm>
            <a:off x="4386094" y="2564770"/>
            <a:ext cx="3644724" cy="2765582"/>
          </a:xfrm>
          <a:prstGeom prst="rect">
            <a:avLst/>
          </a:prstGeom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72000" y="5652269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From Zhou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J. Neurophysiology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98" y="2402817"/>
            <a:ext cx="2865990" cy="3196952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07298" y="5599769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Funahashi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Bruce, and Goldman-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Rakic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1989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1131"/>
          <a:stretch/>
        </p:blipFill>
        <p:spPr>
          <a:xfrm>
            <a:off x="8606370" y="2111486"/>
            <a:ext cx="3158248" cy="3540783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606370" y="5633317"/>
            <a:ext cx="31582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Mendoza-Halliday et al., 2014</a:t>
            </a:r>
          </a:p>
        </p:txBody>
      </p:sp>
    </p:spTree>
    <p:extLst>
      <p:ext uri="{BB962C8B-B14F-4D97-AF65-F5344CB8AC3E}">
        <p14:creationId xmlns:p14="http://schemas.microsoft.com/office/powerpoint/2010/main" val="42057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Activity Predicts Performance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9" y="2136321"/>
            <a:ext cx="6728733" cy="227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915" y="4707261"/>
            <a:ext cx="26479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Qi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Cerebral Cortex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2011</a:t>
            </a:r>
            <a:endParaRPr lang="en-US" sz="1400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681" y="1728838"/>
            <a:ext cx="5514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Higher activity in sessions with higher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39931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096000" y="5788224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Wimmer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 Neuroscience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2014</a:t>
            </a:r>
          </a:p>
        </p:txBody>
      </p:sp>
      <p:pic>
        <p:nvPicPr>
          <p:cNvPr id="410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8" b="706"/>
          <a:stretch/>
        </p:blipFill>
        <p:spPr bwMode="auto">
          <a:xfrm>
            <a:off x="4440202" y="1295400"/>
            <a:ext cx="4255931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64" y="1295401"/>
            <a:ext cx="17430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51" y="3219450"/>
            <a:ext cx="24193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99930" y="215900"/>
            <a:ext cx="884417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of Errors in Bump Attractor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68D6C-6EDD-4AEB-A634-C79F9BEC02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1" t="33707" r="-714" b="40326"/>
          <a:stretch/>
        </p:blipFill>
        <p:spPr>
          <a:xfrm>
            <a:off x="295084" y="2421672"/>
            <a:ext cx="36576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Attractor Perturbation</a:t>
            </a:r>
          </a:p>
        </p:txBody>
      </p:sp>
      <p:pic>
        <p:nvPicPr>
          <p:cNvPr id="7170" name="Picture 2" descr="figure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5"/>
          <a:stretch/>
        </p:blipFill>
        <p:spPr bwMode="auto">
          <a:xfrm>
            <a:off x="1217229" y="1690689"/>
            <a:ext cx="5064125" cy="11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87631" y="6091995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Inagaki et al,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2019</a:t>
            </a:r>
          </a:p>
        </p:txBody>
      </p:sp>
      <p:pic>
        <p:nvPicPr>
          <p:cNvPr id="7172" name="Picture 4" descr="figure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41" b="74001"/>
          <a:stretch/>
        </p:blipFill>
        <p:spPr bwMode="auto">
          <a:xfrm>
            <a:off x="1217229" y="3192747"/>
            <a:ext cx="2406031" cy="149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ure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2" b="78441"/>
          <a:stretch/>
        </p:blipFill>
        <p:spPr bwMode="auto">
          <a:xfrm>
            <a:off x="7699325" y="954188"/>
            <a:ext cx="3405071" cy="180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9" r="33480" b="26109"/>
          <a:stretch/>
        </p:blipFill>
        <p:spPr bwMode="auto">
          <a:xfrm>
            <a:off x="7664222" y="3192747"/>
            <a:ext cx="3440174" cy="34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8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365125"/>
            <a:ext cx="11689977" cy="1325563"/>
          </a:xfrm>
        </p:spPr>
        <p:txBody>
          <a:bodyPr/>
          <a:lstStyle/>
          <a:p>
            <a:r>
              <a:rPr lang="en-US" dirty="0"/>
              <a:t>Stimulus vs. motor preparation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47" y="1690688"/>
            <a:ext cx="2375866" cy="3513781"/>
          </a:xfrm>
          <a:prstGeom prst="rect">
            <a:avLst/>
          </a:prstGeom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2056" y="4714798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Meyer et al., J. Neuroscience 2011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30" y="2312860"/>
            <a:ext cx="3810000" cy="243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742"/>
          <a:stretch/>
        </p:blipFill>
        <p:spPr>
          <a:xfrm>
            <a:off x="7934460" y="1442062"/>
            <a:ext cx="3834384" cy="2194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473" r="71877" b="68210"/>
          <a:stretch/>
        </p:blipFill>
        <p:spPr>
          <a:xfrm>
            <a:off x="8480052" y="3653864"/>
            <a:ext cx="2743200" cy="2194792"/>
          </a:xfrm>
          <a:prstGeom prst="rect">
            <a:avLst/>
          </a:prstGeom>
        </p:spPr>
      </p:pic>
      <p:sp>
        <p:nvSpPr>
          <p:cNvPr id="16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460" y="6086398"/>
            <a:ext cx="42575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Chaisangmongkon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Swaminathan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Freedman, and 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Xiao-Jing Wang,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Neuron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2532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4859" cy="1325563"/>
          </a:xfrm>
        </p:spPr>
        <p:txBody>
          <a:bodyPr/>
          <a:lstStyle/>
          <a:p>
            <a:r>
              <a:rPr lang="en-US" dirty="0"/>
              <a:t>Non-spatial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" y="1573833"/>
            <a:ext cx="4004337" cy="4351338"/>
          </a:xfrm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9" y="5925171"/>
            <a:ext cx="3733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Stimulus Shape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Qi et al., 2014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505066" y="1900402"/>
            <a:ext cx="5314950" cy="2651760"/>
            <a:chOff x="5749552" y="1289651"/>
            <a:chExt cx="5314950" cy="2651760"/>
          </a:xfrm>
        </p:grpSpPr>
        <p:pic>
          <p:nvPicPr>
            <p:cNvPr id="4098" name="Picture 2" descr="Fig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76960"/>
            <a:stretch/>
          </p:blipFill>
          <p:spPr bwMode="auto">
            <a:xfrm>
              <a:off x="5749552" y="1289651"/>
              <a:ext cx="531495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Fig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70" b="370"/>
            <a:stretch/>
          </p:blipFill>
          <p:spPr bwMode="auto">
            <a:xfrm>
              <a:off x="5749552" y="2478371"/>
              <a:ext cx="531495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715" y="4593823"/>
            <a:ext cx="29042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Direction of Motion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Mendoza-Halliday et al., 2014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191" y="5992257"/>
            <a:ext cx="38098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Other sensory modalities: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Frequency of vibration, auditory pitch etc.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765" y="5161446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Color,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Fuster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Jervey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1982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62" y="1913654"/>
            <a:ext cx="2563324" cy="308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science.sciencemag.org/content/sci/291/5502/312/F3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2" b="-1249"/>
          <a:stretch/>
        </p:blipFill>
        <p:spPr bwMode="auto">
          <a:xfrm>
            <a:off x="5654253" y="1675606"/>
            <a:ext cx="4270797" cy="325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Activity for Abstract 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050" y="5137577"/>
            <a:ext cx="5791200" cy="7594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Categories</a:t>
            </a:r>
          </a:p>
          <a:p>
            <a:pPr marL="0" indent="0">
              <a:buNone/>
            </a:pPr>
            <a:r>
              <a:rPr lang="en-US" dirty="0"/>
              <a:t>Freedman, </a:t>
            </a:r>
            <a:r>
              <a:rPr lang="en-US" dirty="0" err="1"/>
              <a:t>Riesenhuber</a:t>
            </a:r>
            <a:r>
              <a:rPr lang="en-US" dirty="0"/>
              <a:t>, and Miller., </a:t>
            </a:r>
            <a:r>
              <a:rPr lang="en-US" i="1" dirty="0"/>
              <a:t>Science</a:t>
            </a:r>
            <a:r>
              <a:rPr lang="en-US" dirty="0"/>
              <a:t>, 2001</a:t>
            </a:r>
          </a:p>
        </p:txBody>
      </p:sp>
      <p:pic>
        <p:nvPicPr>
          <p:cNvPr id="8194" name="Picture 2" descr="https://science.sciencemag.org/content/sci/291/5502/312/F2.large.jpg?width=800&amp;height=600&amp;carouse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825798"/>
            <a:ext cx="4568825" cy="28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3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Activity for Abstract Qualities</a:t>
            </a:r>
          </a:p>
        </p:txBody>
      </p:sp>
      <p:pic>
        <p:nvPicPr>
          <p:cNvPr id="9218" name="Picture 2" descr="https://science.sciencemag.org/content/sci/297/5587/1708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" r="51002" b="57970"/>
          <a:stretch/>
        </p:blipFill>
        <p:spPr bwMode="auto">
          <a:xfrm>
            <a:off x="838200" y="1539874"/>
            <a:ext cx="4313238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ience.sciencemag.org/content/sci/297/5587/1708/F2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5" t="3" r="2202" b="66251"/>
          <a:stretch/>
        </p:blipFill>
        <p:spPr bwMode="auto">
          <a:xfrm>
            <a:off x="5927725" y="1539874"/>
            <a:ext cx="493776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72150" y="5654674"/>
            <a:ext cx="5791200" cy="759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Numerical quantities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Nieder</a:t>
            </a:r>
            <a:r>
              <a:rPr lang="en-US" dirty="0"/>
              <a:t>, Freedman, and Miller., </a:t>
            </a:r>
            <a:r>
              <a:rPr lang="en-US" i="1" dirty="0"/>
              <a:t>Science</a:t>
            </a:r>
            <a:r>
              <a:rPr lang="en-US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13146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Activity without Working Memory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5438"/>
            <a:ext cx="7874708" cy="3781012"/>
          </a:xfrm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9006" y="5886450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Meyer et al., J. Neuroscience 2011</a:t>
            </a:r>
          </a:p>
        </p:txBody>
      </p:sp>
    </p:spTree>
    <p:extLst>
      <p:ext uri="{BB962C8B-B14F-4D97-AF65-F5344CB8AC3E}">
        <p14:creationId xmlns:p14="http://schemas.microsoft.com/office/powerpoint/2010/main" val="2802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Activity in Humans</a:t>
            </a:r>
          </a:p>
        </p:txBody>
      </p:sp>
      <p:pic>
        <p:nvPicPr>
          <p:cNvPr id="6146" name="Picture 2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8" y="1315171"/>
            <a:ext cx="652462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8338" y="6210795"/>
            <a:ext cx="420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Kaminski et al., Nature Neuroscience,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1586"/>
          <a:stretch/>
        </p:blipFill>
        <p:spPr>
          <a:xfrm>
            <a:off x="529874" y="5169446"/>
            <a:ext cx="6524625" cy="1525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8338" y="5609177"/>
            <a:ext cx="344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Medial Temporal Lobe, incl. Hippocampus &amp; Amygdala</a:t>
            </a:r>
          </a:p>
        </p:txBody>
      </p:sp>
    </p:spTree>
    <p:extLst>
      <p:ext uri="{BB962C8B-B14F-4D97-AF65-F5344CB8AC3E}">
        <p14:creationId xmlns:p14="http://schemas.microsoft.com/office/powerpoint/2010/main" val="147911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correlates of working memory</a:t>
            </a:r>
          </a:p>
          <a:p>
            <a:r>
              <a:rPr lang="en-US" dirty="0"/>
              <a:t>Persistent activity models</a:t>
            </a:r>
          </a:p>
          <a:p>
            <a:r>
              <a:rPr lang="en-US" dirty="0"/>
              <a:t>Rhythmic models</a:t>
            </a:r>
          </a:p>
          <a:p>
            <a:r>
              <a:rPr lang="en-US" dirty="0"/>
              <a:t>Activity-silent models</a:t>
            </a:r>
          </a:p>
        </p:txBody>
      </p:sp>
    </p:spTree>
    <p:extLst>
      <p:ext uri="{BB962C8B-B14F-4D97-AF65-F5344CB8AC3E}">
        <p14:creationId xmlns:p14="http://schemas.microsoft.com/office/powerpoint/2010/main" val="131815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correlates of working memory</a:t>
            </a:r>
          </a:p>
          <a:p>
            <a:r>
              <a:rPr lang="en-US" dirty="0"/>
              <a:t>Persistent activity models</a:t>
            </a:r>
          </a:p>
          <a:p>
            <a:r>
              <a:rPr lang="en-US" dirty="0">
                <a:solidFill>
                  <a:srgbClr val="FF0000"/>
                </a:solidFill>
              </a:rPr>
              <a:t>Rhythmic models</a:t>
            </a:r>
          </a:p>
          <a:p>
            <a:r>
              <a:rPr lang="en-US" dirty="0"/>
              <a:t>Activity-silent models</a:t>
            </a:r>
          </a:p>
        </p:txBody>
      </p:sp>
    </p:spTree>
    <p:extLst>
      <p:ext uri="{BB962C8B-B14F-4D97-AF65-F5344CB8AC3E}">
        <p14:creationId xmlns:p14="http://schemas.microsoft.com/office/powerpoint/2010/main" val="193438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LFP Power Spectrum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2" t="48937" r="-522" b="926"/>
          <a:stretch/>
        </p:blipFill>
        <p:spPr>
          <a:xfrm>
            <a:off x="572366" y="1876735"/>
            <a:ext cx="2781000" cy="1635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468141" y="2098151"/>
            <a:ext cx="49924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decays as a function of frequency (1/f)</a:t>
            </a:r>
          </a:p>
          <a:p>
            <a:endParaRPr lang="en-US" dirty="0"/>
          </a:p>
          <a:p>
            <a:r>
              <a:rPr lang="en-US" dirty="0"/>
              <a:t>Stimulus and cognitive modulation has been reported in following frequency bands:</a:t>
            </a:r>
          </a:p>
          <a:p>
            <a:endParaRPr lang="en-US" dirty="0"/>
          </a:p>
          <a:p>
            <a:r>
              <a:rPr lang="el-GR" dirty="0"/>
              <a:t>δ (1-4 </a:t>
            </a:r>
            <a:r>
              <a:rPr lang="en-US" dirty="0"/>
              <a:t>Hz)</a:t>
            </a:r>
          </a:p>
          <a:p>
            <a:r>
              <a:rPr lang="el-GR" dirty="0"/>
              <a:t>θ</a:t>
            </a:r>
            <a:r>
              <a:rPr lang="en-US" dirty="0"/>
              <a:t> (4-8 Hz)</a:t>
            </a:r>
          </a:p>
          <a:p>
            <a:r>
              <a:rPr lang="el-GR" dirty="0"/>
              <a:t>α </a:t>
            </a:r>
            <a:r>
              <a:rPr lang="en-US" dirty="0"/>
              <a:t>(8-12 Hz)</a:t>
            </a:r>
          </a:p>
          <a:p>
            <a:r>
              <a:rPr lang="el-GR" dirty="0"/>
              <a:t>β (12-30 </a:t>
            </a:r>
            <a:r>
              <a:rPr lang="en-US" dirty="0"/>
              <a:t>Hz)</a:t>
            </a:r>
          </a:p>
          <a:p>
            <a:r>
              <a:rPr lang="el-GR" dirty="0"/>
              <a:t>γ </a:t>
            </a:r>
            <a:r>
              <a:rPr lang="en-US" dirty="0"/>
              <a:t>(30-100 Hz)</a:t>
            </a:r>
          </a:p>
          <a:p>
            <a:endParaRPr lang="en-US" dirty="0"/>
          </a:p>
          <a:p>
            <a:r>
              <a:rPr lang="en-US" dirty="0"/>
              <a:t>Approximately!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4" b="55829"/>
          <a:stretch/>
        </p:blipFill>
        <p:spPr>
          <a:xfrm>
            <a:off x="6305796" y="4010103"/>
            <a:ext cx="5384341" cy="230936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b="50982"/>
          <a:stretch/>
        </p:blipFill>
        <p:spPr>
          <a:xfrm>
            <a:off x="572366" y="3986513"/>
            <a:ext cx="2781000" cy="15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between electrodes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84" y="4153574"/>
            <a:ext cx="3810000" cy="1200150"/>
          </a:xfrm>
        </p:spPr>
      </p:pic>
      <p:sp>
        <p:nvSpPr>
          <p:cNvPr id="8" name="TextBox 7"/>
          <p:cNvSpPr txBox="1"/>
          <p:nvPr/>
        </p:nvSpPr>
        <p:spPr>
          <a:xfrm>
            <a:off x="8096835" y="5680859"/>
            <a:ext cx="345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Exactly the same analysis applies to “Spike-field” coherence</a:t>
            </a:r>
          </a:p>
        </p:txBody>
      </p:sp>
      <p:pic>
        <p:nvPicPr>
          <p:cNvPr id="1030" name="Picture 6" descr="analysis:nsb2015:week10 [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40"/>
          <a:stretch/>
        </p:blipFill>
        <p:spPr bwMode="auto">
          <a:xfrm>
            <a:off x="513384" y="1690689"/>
            <a:ext cx="6762059" cy="16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3"/>
          <a:stretch/>
        </p:blipFill>
        <p:spPr>
          <a:xfrm>
            <a:off x="7264089" y="1580771"/>
            <a:ext cx="1427982" cy="1904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2"/>
          <a:stretch/>
        </p:blipFill>
        <p:spPr>
          <a:xfrm>
            <a:off x="9584428" y="1392087"/>
            <a:ext cx="1798264" cy="2010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0381" y="3308361"/>
            <a:ext cx="524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can calculate the lag between two LFP signals.</a:t>
            </a:r>
          </a:p>
          <a:p>
            <a:r>
              <a:rPr lang="en-US" sz="1600" dirty="0"/>
              <a:t>Since this are periodic signals, it can be expressed as “phase”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9639" y="3185250"/>
            <a:ext cx="2240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Phase differences can be</a:t>
            </a:r>
          </a:p>
          <a:p>
            <a:r>
              <a:rPr lang="en-US" sz="1600" dirty="0"/>
              <a:t>estimated across trials:</a:t>
            </a:r>
          </a:p>
          <a:p>
            <a:r>
              <a:rPr lang="en-US" sz="1600" dirty="0"/>
              <a:t>coherence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66778" y="3308361"/>
            <a:ext cx="2152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Coherence depends on </a:t>
            </a:r>
          </a:p>
          <a:p>
            <a:r>
              <a:rPr lang="en-US" sz="1600" dirty="0"/>
              <a:t>frequency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r="15955" b="50953"/>
          <a:stretch/>
        </p:blipFill>
        <p:spPr>
          <a:xfrm>
            <a:off x="407324" y="4407082"/>
            <a:ext cx="1886990" cy="14949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7881" y="5920686"/>
            <a:ext cx="2944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can then plot coherence as a </a:t>
            </a:r>
          </a:p>
          <a:p>
            <a:r>
              <a:rPr lang="en-US" sz="1600" dirty="0"/>
              <a:t>function of frequency and time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r="18665" b="6563"/>
          <a:stretch/>
        </p:blipFill>
        <p:spPr>
          <a:xfrm>
            <a:off x="3394304" y="4066473"/>
            <a:ext cx="3657724" cy="22179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3301" y="6165371"/>
            <a:ext cx="2284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Cross-frequency coupling</a:t>
            </a:r>
          </a:p>
        </p:txBody>
      </p:sp>
    </p:spTree>
    <p:extLst>
      <p:ext uri="{BB962C8B-B14F-4D97-AF65-F5344CB8AC3E}">
        <p14:creationId xmlns:p14="http://schemas.microsoft.com/office/powerpoint/2010/main" val="139200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Rhythmicity in Human</a:t>
            </a:r>
            <a:br>
              <a:rPr lang="en-US" dirty="0"/>
            </a:br>
            <a:r>
              <a:rPr lang="en-US" dirty="0"/>
              <a:t>WM Studies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51" y="168938"/>
            <a:ext cx="5857875" cy="6619875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342" y="6002508"/>
            <a:ext cx="36583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Roux and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Uhlhaas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7739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Rhythmicity during WM</a:t>
            </a:r>
          </a:p>
        </p:txBody>
      </p:sp>
      <p:pic>
        <p:nvPicPr>
          <p:cNvPr id="2050" name="Picture 2" descr="figure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1"/>
          <a:stretch/>
        </p:blipFill>
        <p:spPr bwMode="auto">
          <a:xfrm>
            <a:off x="838200" y="1811930"/>
            <a:ext cx="4572000" cy="12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57" y="3230202"/>
            <a:ext cx="3477086" cy="34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164" y="6177075"/>
            <a:ext cx="36583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Pesaran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 Neuroscience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2002</a:t>
            </a:r>
          </a:p>
        </p:txBody>
      </p:sp>
      <p:pic>
        <p:nvPicPr>
          <p:cNvPr id="2054" name="Picture 6" descr="Fig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22" y="2009831"/>
            <a:ext cx="38100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5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synchronization differs for two items</a:t>
            </a: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6"/>
          <a:stretch/>
        </p:blipFill>
        <p:spPr>
          <a:xfrm>
            <a:off x="5132694" y="1651378"/>
            <a:ext cx="3810000" cy="935927"/>
          </a:xfrm>
        </p:spPr>
      </p:pic>
      <p:pic>
        <p:nvPicPr>
          <p:cNvPr id="3074" name="Picture 2" descr="https://www.pnas.org/content/pnas/106/50/21341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245"/>
          <a:stretch/>
        </p:blipFill>
        <p:spPr bwMode="auto">
          <a:xfrm>
            <a:off x="729154" y="1979065"/>
            <a:ext cx="3327457" cy="26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9"/>
          <a:stretch/>
        </p:blipFill>
        <p:spPr>
          <a:xfrm>
            <a:off x="5883813" y="2682842"/>
            <a:ext cx="2307765" cy="2850226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8460" y="6340848"/>
            <a:ext cx="36583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Siegel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PNAS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2009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600" y="5549103"/>
            <a:ext cx="31061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Phase of </a:t>
            </a:r>
            <a:r>
              <a:rPr lang="en-US" sz="1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spike-LFP coherence 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differs between first and second item</a:t>
            </a:r>
          </a:p>
        </p:txBody>
      </p:sp>
      <p:pic>
        <p:nvPicPr>
          <p:cNvPr id="8" name="Picture 2" descr="https://www.pnas.org/content/pnas/106/50/21341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1" b="22241"/>
          <a:stretch/>
        </p:blipFill>
        <p:spPr bwMode="auto">
          <a:xfrm>
            <a:off x="724013" y="4730059"/>
            <a:ext cx="3327457" cy="14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between areas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9"/>
          <a:stretch/>
        </p:blipFill>
        <p:spPr>
          <a:xfrm>
            <a:off x="295753" y="1399828"/>
            <a:ext cx="4119266" cy="961235"/>
          </a:xfrm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48" y="6044071"/>
            <a:ext cx="4343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Salazar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Science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048" y="5668038"/>
            <a:ext cx="487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Prefrontal – Parietal LFP coherence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0"/>
          <a:stretch/>
        </p:blipFill>
        <p:spPr>
          <a:xfrm>
            <a:off x="4878647" y="1569160"/>
            <a:ext cx="3182664" cy="4182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4" b="51682"/>
          <a:stretch/>
        </p:blipFill>
        <p:spPr>
          <a:xfrm>
            <a:off x="8381999" y="1569160"/>
            <a:ext cx="3292219" cy="2094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8648" y="5674739"/>
            <a:ext cx="302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“Coherence Selectivity Index”</a:t>
            </a:r>
          </a:p>
          <a:p>
            <a:r>
              <a:rPr lang="en-US" dirty="0"/>
              <a:t>in one pair of sites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3466" y="3735873"/>
            <a:ext cx="302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 Selectivity during delay across sample</a:t>
            </a: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5"/>
          <a:stretch/>
        </p:blipFill>
        <p:spPr>
          <a:xfrm>
            <a:off x="301498" y="2361062"/>
            <a:ext cx="4119266" cy="34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Rhythmicity based model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164" y="6177075"/>
            <a:ext cx="36583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Lundqvist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Neuron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45"/>
          <a:stretch/>
        </p:blipFill>
        <p:spPr>
          <a:xfrm>
            <a:off x="752025" y="1632226"/>
            <a:ext cx="3023616" cy="4603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6" b="-19"/>
          <a:stretch/>
        </p:blipFill>
        <p:spPr>
          <a:xfrm>
            <a:off x="3672563" y="3079136"/>
            <a:ext cx="3023616" cy="1767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38" y="1476340"/>
            <a:ext cx="48768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correlates of working memory</a:t>
            </a:r>
          </a:p>
          <a:p>
            <a:r>
              <a:rPr lang="en-US" dirty="0"/>
              <a:t>Persistent activity models</a:t>
            </a:r>
          </a:p>
          <a:p>
            <a:r>
              <a:rPr lang="en-US" dirty="0"/>
              <a:t>Rhythmic models</a:t>
            </a:r>
          </a:p>
          <a:p>
            <a:r>
              <a:rPr lang="en-US" dirty="0">
                <a:solidFill>
                  <a:srgbClr val="FF0000"/>
                </a:solidFill>
              </a:rPr>
              <a:t>Activity-silent models</a:t>
            </a:r>
          </a:p>
        </p:txBody>
      </p:sp>
    </p:spTree>
    <p:extLst>
      <p:ext uri="{BB962C8B-B14F-4D97-AF65-F5344CB8AC3E}">
        <p14:creationId xmlns:p14="http://schemas.microsoft.com/office/powerpoint/2010/main" val="393973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n external file that holds a picture, illustration, etc.&#10;Object name is g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/>
          <a:stretch/>
        </p:blipFill>
        <p:spPr bwMode="auto">
          <a:xfrm>
            <a:off x="69029" y="1338995"/>
            <a:ext cx="5810636" cy="28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information without increase in firing rate</a:t>
            </a:r>
          </a:p>
        </p:txBody>
      </p:sp>
      <p:pic>
        <p:nvPicPr>
          <p:cNvPr id="10242" name="Picture 2" descr="https://ars.els-cdn.com/content/image/1-s2.0-S1364661315001023-gr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3659" r="39254" b="21646"/>
          <a:stretch/>
        </p:blipFill>
        <p:spPr bwMode="auto">
          <a:xfrm>
            <a:off x="6096000" y="1575583"/>
            <a:ext cx="5942563" cy="32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80960" y="4887131"/>
            <a:ext cx="45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Stokes, Trends in Cognitive Science, 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798" y="4802464"/>
            <a:ext cx="2998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firing rate in delay period not elevated</a:t>
            </a:r>
          </a:p>
          <a:p>
            <a:endParaRPr lang="en-US" dirty="0"/>
          </a:p>
          <a:p>
            <a:r>
              <a:rPr lang="en-US" dirty="0"/>
              <a:t>Stimulus could still be decoded from activity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56" y="4331067"/>
            <a:ext cx="3143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emory 2.0: Attentive 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18" y="2168434"/>
            <a:ext cx="4995528" cy="44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Discharges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03" y="1472928"/>
            <a:ext cx="10515600" cy="4351338"/>
          </a:xfrm>
        </p:spPr>
        <p:txBody>
          <a:bodyPr/>
          <a:lstStyle/>
          <a:p>
            <a:r>
              <a:rPr lang="en-US" dirty="0"/>
              <a:t>Persistent discharges in prefrontal cortex and MD thalamus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Neuron activity related to short-term memory.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Fuster</a:t>
            </a:r>
            <a:r>
              <a:rPr lang="en-US" dirty="0"/>
              <a:t> JM, Alexander GE.</a:t>
            </a:r>
          </a:p>
          <a:p>
            <a:pPr marL="0" indent="0">
              <a:buNone/>
            </a:pPr>
            <a:r>
              <a:rPr lang="en-US" dirty="0"/>
              <a:t>Science. 1971 173(3997):652-4</a:t>
            </a:r>
          </a:p>
        </p:txBody>
      </p:sp>
      <p:pic>
        <p:nvPicPr>
          <p:cNvPr id="4098" name="Picture 2" descr="Joaquin Fuster, M.D., Ph.D. - Center for the Neurobiology of Learning and  Mem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5" y="377557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79688" y="4728074"/>
            <a:ext cx="1451448" cy="155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679688" y="5642741"/>
            <a:ext cx="1451448" cy="155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92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Task – Reactivation</a:t>
            </a:r>
          </a:p>
        </p:txBody>
      </p:sp>
      <p:pic>
        <p:nvPicPr>
          <p:cNvPr id="12290" name="Picture 2" descr="https://ars.els-cdn.com/content/image/1-s2.0-S1364661315001023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1" y="1549630"/>
            <a:ext cx="6203021" cy="47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09096" y="4487595"/>
            <a:ext cx="3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Watanabe and </a:t>
            </a:r>
            <a:r>
              <a:rPr lang="en-US" dirty="0" err="1"/>
              <a:t>Funahashi</a:t>
            </a:r>
            <a:r>
              <a:rPr lang="en-US" dirty="0"/>
              <a:t>, </a:t>
            </a:r>
            <a:r>
              <a:rPr lang="en-US" i="1" dirty="0"/>
              <a:t>Nature Neuroscience</a:t>
            </a:r>
            <a:r>
              <a:rPr lang="en-US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67006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24" y="3683618"/>
            <a:ext cx="5197196" cy="2570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Suppression</a:t>
            </a:r>
          </a:p>
        </p:txBody>
      </p:sp>
      <p:pic>
        <p:nvPicPr>
          <p:cNvPr id="6146" name="Picture 2" descr="https://ars.els-cdn.com/content/image/1-s2.0-S1364661305003232-gr1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51" y="1842088"/>
            <a:ext cx="4180638" cy="118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9: Schematic diagram of the delay match-to-sample (DMS) paradigm used... | 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1" y="1387713"/>
            <a:ext cx="3810000" cy="18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9881" y="1288848"/>
            <a:ext cx="366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Cortex: Miller and </a:t>
            </a:r>
            <a:r>
              <a:rPr lang="en-US" dirty="0" err="1"/>
              <a:t>Desimone</a:t>
            </a:r>
            <a:r>
              <a:rPr lang="en-US" dirty="0"/>
              <a:t>, 1991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20" y="3630850"/>
            <a:ext cx="2516367" cy="3001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0105" y="6311393"/>
            <a:ext cx="361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PPC Cortex: Steinmetz et al., 1994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55784" r="51812"/>
          <a:stretch/>
        </p:blipFill>
        <p:spPr>
          <a:xfrm>
            <a:off x="8225224" y="3419226"/>
            <a:ext cx="2052251" cy="1594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11"/>
          <a:stretch/>
        </p:blipFill>
        <p:spPr>
          <a:xfrm>
            <a:off x="8303741" y="5013556"/>
            <a:ext cx="3516523" cy="14825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34600" y="344618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Prefrontal Cortex: Qi et al. 2012</a:t>
            </a:r>
          </a:p>
        </p:txBody>
      </p:sp>
    </p:spTree>
    <p:extLst>
      <p:ext uri="{BB962C8B-B14F-4D97-AF65-F5344CB8AC3E}">
        <p14:creationId xmlns:p14="http://schemas.microsoft.com/office/powerpoint/2010/main" val="5203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Suppression</a:t>
            </a:r>
          </a:p>
        </p:txBody>
      </p:sp>
      <p:pic>
        <p:nvPicPr>
          <p:cNvPr id="9218" name="Picture 2" descr="https://ars.els-cdn.com/content/image/1-s2.0-S1364661305003232-g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3" y="1892595"/>
            <a:ext cx="2568482" cy="46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rs.els-cdn.com/content/image/1-s2.0-S1364661305003232-g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8" y="2035200"/>
            <a:ext cx="3536063" cy="44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1716795" y="1606976"/>
            <a:ext cx="6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fMRI 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096000" y="1606976"/>
            <a:ext cx="68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58670" y="4587321"/>
            <a:ext cx="190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Grill-Spector et al.</a:t>
            </a:r>
          </a:p>
        </p:txBody>
      </p:sp>
    </p:spTree>
    <p:extLst>
      <p:ext uri="{BB962C8B-B14F-4D97-AF65-F5344CB8AC3E}">
        <p14:creationId xmlns:p14="http://schemas.microsoft.com/office/powerpoint/2010/main" val="29189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TMS can reactivate latent memory</a:t>
            </a:r>
          </a:p>
        </p:txBody>
      </p:sp>
      <p:pic>
        <p:nvPicPr>
          <p:cNvPr id="1026" name="Picture 2" descr="https://science.sciencemag.org/content/sci/354/6316/1136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3" y="1734077"/>
            <a:ext cx="7682241" cy="36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4375" y="6227897"/>
            <a:ext cx="3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 et al., </a:t>
            </a:r>
            <a:r>
              <a:rPr lang="en-US" i="1" dirty="0"/>
              <a:t>Science</a:t>
            </a:r>
            <a:r>
              <a:rPr lang="en-US" dirty="0"/>
              <a:t>, 2016</a:t>
            </a:r>
          </a:p>
        </p:txBody>
      </p:sp>
      <p:pic>
        <p:nvPicPr>
          <p:cNvPr id="1028" name="Picture 4" descr="https://science.sciencemag.org/content/sci/354/6316/1136/F3.large.jpg?width=800&amp;height=600&amp;carouse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592" y="1421747"/>
            <a:ext cx="2870295" cy="46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924800" cy="914400"/>
          </a:xfrm>
        </p:spPr>
        <p:txBody>
          <a:bodyPr/>
          <a:lstStyle/>
          <a:p>
            <a:pPr eaLnBrk="1" hangingPunct="1"/>
            <a:r>
              <a:rPr lang="en-US" sz="3600" dirty="0"/>
              <a:t>Silent Mechanisms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9" t="-2" r="-2" b="60058"/>
          <a:stretch/>
        </p:blipFill>
        <p:spPr>
          <a:xfrm>
            <a:off x="716280" y="914400"/>
            <a:ext cx="3931920" cy="2011680"/>
          </a:xfrm>
          <a:prstGeom prst="rect">
            <a:avLst/>
          </a:prstGeom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83" y="3108117"/>
            <a:ext cx="18384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u: Utilization</a:t>
            </a:r>
          </a:p>
          <a:p>
            <a:r>
              <a:rPr lang="en-US" sz="1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x: Availability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13"/>
          <a:stretch/>
        </p:blipFill>
        <p:spPr>
          <a:xfrm>
            <a:off x="6342694" y="795130"/>
            <a:ext cx="3185619" cy="4561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27374" y="6296233"/>
            <a:ext cx="316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Mongillo</a:t>
            </a:r>
            <a:r>
              <a:rPr lang="en-US" dirty="0"/>
              <a:t> et al., Science, 2008</a:t>
            </a:r>
          </a:p>
        </p:txBody>
      </p:sp>
    </p:spTree>
    <p:extLst>
      <p:ext uri="{BB962C8B-B14F-4D97-AF65-F5344CB8AC3E}">
        <p14:creationId xmlns:p14="http://schemas.microsoft.com/office/powerpoint/2010/main" val="26580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Reconciling Spiking and Activity Silent Mechanisms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6BDE6CAC-1C95-4801-B84A-15382A62D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717885"/>
            <a:ext cx="4343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Barbosa et al,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 Neuroscience 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(2020)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308" t="2" r="51541" b="68406"/>
          <a:stretch/>
        </p:blipFill>
        <p:spPr>
          <a:xfrm>
            <a:off x="1043353" y="1626611"/>
            <a:ext cx="1508760" cy="14630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" t="33560" r="-1539" b="-697"/>
          <a:stretch/>
        </p:blipFill>
        <p:spPr>
          <a:xfrm>
            <a:off x="1157947" y="3226811"/>
            <a:ext cx="3017520" cy="31089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231" t="2" r="1" b="68406"/>
          <a:stretch/>
        </p:blipFill>
        <p:spPr>
          <a:xfrm>
            <a:off x="2552113" y="1626611"/>
            <a:ext cx="1508760" cy="14630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age6.png"/>
          <p:cNvPicPr/>
          <p:nvPr/>
        </p:nvPicPr>
        <p:blipFill rotWithShape="1">
          <a:blip r:embed="rId3"/>
          <a:srcRect l="-1" r="40996"/>
          <a:stretch/>
        </p:blipFill>
        <p:spPr>
          <a:xfrm>
            <a:off x="4657725" y="1886326"/>
            <a:ext cx="3383280" cy="3302000"/>
          </a:xfrm>
          <a:prstGeom prst="rect">
            <a:avLst/>
          </a:prstGeom>
          <a:solidFill>
            <a:schemeClr val="bg1"/>
          </a:solidFill>
          <a:ln/>
        </p:spPr>
      </p:pic>
      <p:pic>
        <p:nvPicPr>
          <p:cNvPr id="10" name="image6.png"/>
          <p:cNvPicPr/>
          <p:nvPr/>
        </p:nvPicPr>
        <p:blipFill rotWithShape="1">
          <a:blip r:embed="rId3"/>
          <a:srcRect l="59146" t="41649" r="4272" b="1565"/>
          <a:stretch/>
        </p:blipFill>
        <p:spPr>
          <a:xfrm>
            <a:off x="10231536" y="2690810"/>
            <a:ext cx="1742218" cy="1554480"/>
          </a:xfrm>
          <a:prstGeom prst="rect">
            <a:avLst/>
          </a:prstGeom>
          <a:solidFill>
            <a:schemeClr val="bg1"/>
          </a:solidFill>
          <a:ln/>
        </p:spPr>
      </p:pic>
      <p:pic>
        <p:nvPicPr>
          <p:cNvPr id="11" name="image6.png"/>
          <p:cNvPicPr/>
          <p:nvPr/>
        </p:nvPicPr>
        <p:blipFill rotWithShape="1">
          <a:blip r:embed="rId3"/>
          <a:srcRect l="80300" t="7078" r="3752" b="62459"/>
          <a:stretch/>
        </p:blipFill>
        <p:spPr>
          <a:xfrm>
            <a:off x="8213449" y="2306204"/>
            <a:ext cx="1842684" cy="2026952"/>
          </a:xfrm>
          <a:prstGeom prst="rect">
            <a:avLst/>
          </a:prstGeom>
          <a:solidFill>
            <a:schemeClr val="bg1"/>
          </a:solidFill>
          <a:ln/>
        </p:spPr>
      </p:pic>
    </p:spTree>
    <p:extLst>
      <p:ext uri="{BB962C8B-B14F-4D97-AF65-F5344CB8AC3E}">
        <p14:creationId xmlns:p14="http://schemas.microsoft.com/office/powerpoint/2010/main" val="14367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4"/>
            <a:ext cx="10515600" cy="4727575"/>
          </a:xfrm>
        </p:spPr>
        <p:txBody>
          <a:bodyPr>
            <a:normAutofit/>
          </a:bodyPr>
          <a:lstStyle/>
          <a:p>
            <a:r>
              <a:rPr lang="en-US" dirty="0"/>
              <a:t>Prefrontal neurons generate persistent discharges during delay period of working memory tasks</a:t>
            </a:r>
          </a:p>
          <a:p>
            <a:r>
              <a:rPr lang="en-US" dirty="0"/>
              <a:t>Activity is tuned for spatial location </a:t>
            </a:r>
          </a:p>
          <a:p>
            <a:r>
              <a:rPr lang="en-US" dirty="0"/>
              <a:t>Bump Attractor models accurately capture properties of neural activity, predict behavior in working memory tasks</a:t>
            </a:r>
          </a:p>
          <a:p>
            <a:r>
              <a:rPr lang="en-US" dirty="0"/>
              <a:t>Persistent activity is generated independently of motor preparation</a:t>
            </a:r>
          </a:p>
          <a:p>
            <a:r>
              <a:rPr lang="en-US" dirty="0"/>
              <a:t>Represents all kinds of stimulus attributes, abstract qualities</a:t>
            </a:r>
          </a:p>
          <a:p>
            <a:r>
              <a:rPr lang="en-US" dirty="0"/>
              <a:t>Present even in naïve subjects, with no explicit working memory training </a:t>
            </a:r>
          </a:p>
          <a:p>
            <a:r>
              <a:rPr lang="en-US" dirty="0"/>
              <a:t>Present in human cerebral cortex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843"/>
          </a:xfrm>
        </p:spPr>
        <p:txBody>
          <a:bodyPr>
            <a:normAutofit/>
          </a:bodyPr>
          <a:lstStyle/>
          <a:p>
            <a:r>
              <a:rPr lang="en-US" dirty="0"/>
              <a:t>Rhythmic activation at the LFP/EEG/MEG level is readily generated during working memory</a:t>
            </a:r>
          </a:p>
          <a:p>
            <a:r>
              <a:rPr lang="en-US" dirty="0"/>
              <a:t>Models of memory have proposed that rhythmicity of spikes relative to the LFP is critical variable of memory maintenance</a:t>
            </a:r>
          </a:p>
          <a:p>
            <a:r>
              <a:rPr lang="en-US" dirty="0"/>
              <a:t>Information can be extracted by neuronal activity during working memory even without overall increase in firing rate</a:t>
            </a:r>
          </a:p>
          <a:p>
            <a:r>
              <a:rPr lang="en-US" dirty="0"/>
              <a:t>Synaptic mechanisms can account for modulations in firing rate during working memory without persistent activity</a:t>
            </a:r>
          </a:p>
          <a:p>
            <a:r>
              <a:rPr lang="en-US" dirty="0"/>
              <a:t>The spike reigns supreme: spiking activity ultimately explains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81000"/>
            <a:ext cx="7239000" cy="685800"/>
          </a:xfrm>
        </p:spPr>
        <p:txBody>
          <a:bodyPr/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Delayed Response Task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CEBE85A-8CB9-54E1-730B-4DCD95F49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" t="51192" r="41159" b="-871"/>
          <a:stretch/>
        </p:blipFill>
        <p:spPr>
          <a:xfrm>
            <a:off x="6204154" y="1165127"/>
            <a:ext cx="5010150" cy="4084058"/>
          </a:xfrm>
        </p:spPr>
      </p:pic>
      <p:sp>
        <p:nvSpPr>
          <p:cNvPr id="46" name="TextBox 45"/>
          <p:cNvSpPr txBox="1"/>
          <p:nvPr/>
        </p:nvSpPr>
        <p:spPr>
          <a:xfrm>
            <a:off x="1576102" y="1509704"/>
            <a:ext cx="1263487" cy="461665"/>
          </a:xfrm>
          <a:prstGeom prst="rect">
            <a:avLst/>
          </a:prstGeom>
          <a:noFill/>
          <a:scene3d>
            <a:camera prst="isometricOffAxis1Right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Fixation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44775" y="2123769"/>
            <a:ext cx="750526" cy="461665"/>
          </a:xfrm>
          <a:prstGeom prst="rect">
            <a:avLst/>
          </a:prstGeom>
          <a:noFill/>
          <a:scene3d>
            <a:camera prst="isometricOffAxis1Right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1559" y="2885769"/>
            <a:ext cx="973343" cy="461665"/>
          </a:xfrm>
          <a:prstGeom prst="rect">
            <a:avLst/>
          </a:prstGeom>
          <a:noFill/>
          <a:scene3d>
            <a:camera prst="isometricOffAxis1Right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Delay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15265" y="3647769"/>
            <a:ext cx="1751633" cy="461665"/>
          </a:xfrm>
          <a:prstGeom prst="rect">
            <a:avLst/>
          </a:prstGeom>
          <a:noFill/>
          <a:scene3d>
            <a:camera prst="isometricOffAxis1Right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Fixation Off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30505" y="4425918"/>
            <a:ext cx="1383712" cy="461665"/>
          </a:xfrm>
          <a:prstGeom prst="rect">
            <a:avLst/>
          </a:prstGeom>
          <a:noFill/>
          <a:scene3d>
            <a:camera prst="isometricOffAxis1Right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Saccade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509301" y="1361768"/>
            <a:ext cx="1066800" cy="990600"/>
            <a:chOff x="1905000" y="1295400"/>
            <a:chExt cx="1066800" cy="990600"/>
          </a:xfrm>
        </p:grpSpPr>
        <p:sp>
          <p:nvSpPr>
            <p:cNvPr id="29" name="Rounded Rectangle 28"/>
            <p:cNvSpPr/>
            <p:nvPr/>
          </p:nvSpPr>
          <p:spPr>
            <a:xfrm>
              <a:off x="1905000" y="1295400"/>
              <a:ext cx="1066800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bg1"/>
              </a:solidFill>
            </a:ln>
            <a:scene3d>
              <a:camera prst="isometricOffAxis1Right">
                <a:rot lat="600000" lon="20400000" rev="0"/>
              </a:camera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259104" name="Object 27"/>
            <p:cNvGraphicFramePr>
              <a:graphicFrameLocks noChangeAspect="1"/>
            </p:cNvGraphicFramePr>
            <p:nvPr/>
          </p:nvGraphicFramePr>
          <p:xfrm>
            <a:off x="2438400" y="1752600"/>
            <a:ext cx="46038" cy="46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rawing" r:id="rId3" imgW="66502" imgH="66502" progId="">
                    <p:embed/>
                  </p:oleObj>
                </mc:Choice>
                <mc:Fallback>
                  <p:oleObj name="Drawing" r:id="rId3" imgW="66502" imgH="66502" progId="">
                    <p:embed/>
                    <p:pic>
                      <p:nvPicPr>
                        <p:cNvPr id="25910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1752600"/>
                          <a:ext cx="46038" cy="46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4"/>
          <p:cNvGrpSpPr/>
          <p:nvPr/>
        </p:nvGrpSpPr>
        <p:grpSpPr>
          <a:xfrm>
            <a:off x="966501" y="2047568"/>
            <a:ext cx="1066800" cy="990600"/>
            <a:chOff x="1905000" y="1295400"/>
            <a:chExt cx="1066800" cy="990600"/>
          </a:xfrm>
        </p:grpSpPr>
        <p:sp>
          <p:nvSpPr>
            <p:cNvPr id="38" name="Rounded Rectangle 37"/>
            <p:cNvSpPr/>
            <p:nvPr/>
          </p:nvSpPr>
          <p:spPr>
            <a:xfrm>
              <a:off x="1905000" y="1295400"/>
              <a:ext cx="1066800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bg1"/>
              </a:solidFill>
            </a:ln>
            <a:scene3d>
              <a:camera prst="isometricOffAxis1Right">
                <a:rot lat="600000" lon="20400000" rev="0"/>
              </a:camera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39" name="Object 27"/>
            <p:cNvGraphicFramePr>
              <a:graphicFrameLocks noChangeAspect="1"/>
            </p:cNvGraphicFramePr>
            <p:nvPr/>
          </p:nvGraphicFramePr>
          <p:xfrm>
            <a:off x="2438400" y="1752600"/>
            <a:ext cx="46038" cy="46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rawing" r:id="rId5" imgW="66502" imgH="66502" progId="">
                    <p:embed/>
                  </p:oleObj>
                </mc:Choice>
                <mc:Fallback>
                  <p:oleObj name="Drawing" r:id="rId5" imgW="66502" imgH="66502" progId="">
                    <p:embed/>
                    <p:pic>
                      <p:nvPicPr>
                        <p:cNvPr id="3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1752600"/>
                          <a:ext cx="46038" cy="46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Rectangle 41"/>
          <p:cNvSpPr/>
          <p:nvPr/>
        </p:nvSpPr>
        <p:spPr>
          <a:xfrm>
            <a:off x="1118901" y="2428568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OffAxis1Right">
              <a:rot lat="600000" lon="20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2"/>
          <p:cNvGrpSpPr/>
          <p:nvPr/>
        </p:nvGrpSpPr>
        <p:grpSpPr>
          <a:xfrm>
            <a:off x="1440958" y="2733368"/>
            <a:ext cx="1066800" cy="990600"/>
            <a:chOff x="1905000" y="1295400"/>
            <a:chExt cx="1066800" cy="990600"/>
          </a:xfrm>
        </p:grpSpPr>
        <p:sp>
          <p:nvSpPr>
            <p:cNvPr id="44" name="Rounded Rectangle 43"/>
            <p:cNvSpPr/>
            <p:nvPr/>
          </p:nvSpPr>
          <p:spPr>
            <a:xfrm>
              <a:off x="1905000" y="1295400"/>
              <a:ext cx="1066800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bg1"/>
              </a:solidFill>
            </a:ln>
            <a:scene3d>
              <a:camera prst="isometricOffAxis1Right">
                <a:rot lat="600000" lon="20400000" rev="0"/>
              </a:camera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45" name="Object 27"/>
            <p:cNvGraphicFramePr>
              <a:graphicFrameLocks noChangeAspect="1"/>
            </p:cNvGraphicFramePr>
            <p:nvPr/>
          </p:nvGraphicFramePr>
          <p:xfrm>
            <a:off x="2438400" y="1752600"/>
            <a:ext cx="46038" cy="46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rawing" r:id="rId6" imgW="66502" imgH="66502" progId="">
                    <p:embed/>
                  </p:oleObj>
                </mc:Choice>
                <mc:Fallback>
                  <p:oleObj name="Drawing" r:id="rId6" imgW="66502" imgH="66502" progId="">
                    <p:embed/>
                    <p:pic>
                      <p:nvPicPr>
                        <p:cNvPr id="45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1752600"/>
                          <a:ext cx="46038" cy="46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Rounded Rectangle 51"/>
          <p:cNvSpPr/>
          <p:nvPr/>
        </p:nvSpPr>
        <p:spPr>
          <a:xfrm>
            <a:off x="1924664" y="3419168"/>
            <a:ext cx="1066800" cy="990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1"/>
            </a:solidFill>
          </a:ln>
          <a:scene3d>
            <a:camera prst="isometricOffAxis1Right">
              <a:rot lat="600000" lon="20400000" rev="0"/>
            </a:camera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4301" y="4181168"/>
            <a:ext cx="1066800" cy="990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1"/>
            </a:solidFill>
          </a:ln>
          <a:scene3d>
            <a:camera prst="isometricOffAxis1Right">
              <a:rot lat="600000" lon="20400000" rev="0"/>
            </a:camera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rot="10800000" flipV="1">
            <a:off x="2604417" y="4689213"/>
            <a:ext cx="378184" cy="2535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  <a:scene3d>
            <a:camera prst="orthographicFront">
              <a:rot lat="0" lon="204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8">
            <a:extLst>
              <a:ext uri="{FF2B5EF4-FFF2-40B4-BE49-F238E27FC236}">
                <a16:creationId xmlns:a16="http://schemas.microsoft.com/office/drawing/2014/main" id="{EF3C664C-9CB5-E399-B7B5-EB661648D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1" y="5330463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Funahashi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al., J. Neurophysiology, 1989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6D374-D1A2-FB56-E3D2-58F89AF80D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12" y="4979810"/>
            <a:ext cx="1210716" cy="1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42" grpId="0" animBg="1"/>
      <p:bldP spid="52" grpId="0" animBg="1"/>
      <p:bldP spid="63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Recurrent Excitation</a:t>
            </a:r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732088" y="1600200"/>
          <a:ext cx="672782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10035000" imgH="6750000" progId="">
                  <p:embed/>
                </p:oleObj>
              </mc:Choice>
              <mc:Fallback>
                <p:oleObj name="Drawing" r:id="rId2" imgW="10035000" imgH="6750000" progId="">
                  <p:embed/>
                  <p:pic>
                    <p:nvPicPr>
                      <p:cNvPr id="26626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1600200"/>
                        <a:ext cx="672782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977064" y="6259513"/>
            <a:ext cx="3513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Unicode MS" pitchFamily="34" charset="-128"/>
              </a:rPr>
              <a:t>From Durstewitz et al. (2000)</a:t>
            </a:r>
          </a:p>
        </p:txBody>
      </p:sp>
    </p:spTree>
    <p:extLst>
      <p:ext uri="{BB962C8B-B14F-4D97-AF65-F5344CB8AC3E}">
        <p14:creationId xmlns:p14="http://schemas.microsoft.com/office/powerpoint/2010/main" val="30231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924800" cy="9144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Prefrontal Anatomical Organization</a:t>
            </a:r>
          </a:p>
        </p:txBody>
      </p:sp>
      <p:graphicFrame>
        <p:nvGraphicFramePr>
          <p:cNvPr id="276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84375" y="2017713"/>
          <a:ext cx="8221663" cy="369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10800000" imgH="4848480" progId="">
                  <p:embed/>
                </p:oleObj>
              </mc:Choice>
              <mc:Fallback>
                <p:oleObj name="Drawing" r:id="rId2" imgW="10800000" imgH="4848480" progId="">
                  <p:embed/>
                  <p:pic>
                    <p:nvPicPr>
                      <p:cNvPr id="2765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2017713"/>
                        <a:ext cx="8221663" cy="369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977064" y="6259513"/>
            <a:ext cx="3513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Unicode MS" pitchFamily="34" charset="-128"/>
              </a:rPr>
              <a:t>From Kritzer and Goldman-Rakic (1995)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010400" y="5791201"/>
            <a:ext cx="2819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Kritzer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Goldman-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Rakic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1996</a:t>
            </a:r>
          </a:p>
        </p:txBody>
      </p:sp>
    </p:spTree>
    <p:extLst>
      <p:ext uri="{BB962C8B-B14F-4D97-AF65-F5344CB8AC3E}">
        <p14:creationId xmlns:p14="http://schemas.microsoft.com/office/powerpoint/2010/main" val="6472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Recurrent Excitation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977064" y="6259513"/>
            <a:ext cx="3513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Unicode MS" pitchFamily="34" charset="-128"/>
              </a:rPr>
              <a:t>From Durstewitz et al. (2000)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447289" y="5278161"/>
            <a:ext cx="28527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Constantinidis &amp; Klingberg, </a:t>
            </a:r>
          </a:p>
          <a:p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 Rev. </a:t>
            </a:r>
            <a:r>
              <a:rPr lang="en-US" sz="1400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Neurosci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8753" r="55936" b="40557"/>
          <a:stretch/>
        </p:blipFill>
        <p:spPr>
          <a:xfrm>
            <a:off x="1480625" y="1690688"/>
            <a:ext cx="4196440" cy="3577293"/>
          </a:xfrm>
          <a:prstGeom prst="rect">
            <a:avLst/>
          </a:prstGeom>
        </p:spPr>
      </p:pic>
      <p:pic>
        <p:nvPicPr>
          <p:cNvPr id="12" name="BumpAttractorNetwor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977064" y="2245657"/>
            <a:ext cx="3048425" cy="2286319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756401" y="5330463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Wimmer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et al,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Nature Neuroscience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2416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Attractor Networks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8" b="57298"/>
          <a:stretch/>
        </p:blipFill>
        <p:spPr bwMode="auto">
          <a:xfrm>
            <a:off x="6431119" y="4474397"/>
            <a:ext cx="4255931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The landscape for a fixed-point attractor. Individual elements (e.g.,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1690688"/>
            <a:ext cx="3879556" cy="195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09550" y="3447766"/>
            <a:ext cx="2852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Fixed Point Attractor</a:t>
            </a:r>
          </a:p>
        </p:txBody>
      </p:sp>
      <p:pic>
        <p:nvPicPr>
          <p:cNvPr id="6150" name="Picture 6" descr="Accurate Path Integration in Continuous Attractor Network Models of Grid  Cell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r="14932"/>
          <a:stretch/>
        </p:blipFill>
        <p:spPr bwMode="auto">
          <a:xfrm>
            <a:off x="1635918" y="4250297"/>
            <a:ext cx="2250282" cy="19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09550" y="5597389"/>
            <a:ext cx="2852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Line Attractor</a:t>
            </a:r>
          </a:p>
        </p:txBody>
      </p:sp>
      <p:pic>
        <p:nvPicPr>
          <p:cNvPr id="6152" name="Picture 8" descr="Optimal multi-sensory integration with coupled continuous attractor... | 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3" t="325" r="6999" b="46307"/>
          <a:stretch/>
        </p:blipFill>
        <p:spPr bwMode="auto">
          <a:xfrm>
            <a:off x="6511208" y="737491"/>
            <a:ext cx="4095751" cy="31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706346" y="3561031"/>
            <a:ext cx="28527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Continuous Attractor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9611596" y="5905166"/>
            <a:ext cx="18307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Bump Attractor</a:t>
            </a:r>
          </a:p>
        </p:txBody>
      </p:sp>
    </p:spTree>
    <p:extLst>
      <p:ext uri="{BB962C8B-B14F-4D97-AF65-F5344CB8AC3E}">
        <p14:creationId xmlns:p14="http://schemas.microsoft.com/office/powerpoint/2010/main" val="303597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arl K. Mille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50" y="4435308"/>
            <a:ext cx="1698082" cy="22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239000" cy="1143000"/>
          </a:xfrm>
        </p:spPr>
        <p:txBody>
          <a:bodyPr/>
          <a:lstStyle/>
          <a:p>
            <a:r>
              <a:rPr lang="en-US" dirty="0"/>
              <a:t>Neural Mechanisms of WM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84152" y="5138467"/>
            <a:ext cx="43428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“Dual Perspectives”, </a:t>
            </a:r>
            <a:r>
              <a:rPr lang="en-US" sz="14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Journal of Neuroscience 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0" y="2278179"/>
            <a:ext cx="5820518" cy="225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76" y="2278178"/>
            <a:ext cx="5620356" cy="22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4617</TotalTime>
  <Words>948</Words>
  <Application>Microsoft Office PowerPoint</Application>
  <PresentationFormat>Widescreen</PresentationFormat>
  <Paragraphs>180</Paragraphs>
  <Slides>37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Unicode MS</vt:lpstr>
      <vt:lpstr>Calibri</vt:lpstr>
      <vt:lpstr>Calibri Light</vt:lpstr>
      <vt:lpstr>Verdana</vt:lpstr>
      <vt:lpstr>Office Theme</vt:lpstr>
      <vt:lpstr>Drawing</vt:lpstr>
      <vt:lpstr>Neural Mechanisms of Working Memory     Christos Constantinidis, Ph.D. Department of Biomedical Engineering   </vt:lpstr>
      <vt:lpstr>Outline</vt:lpstr>
      <vt:lpstr>Persistent Discharges</vt:lpstr>
      <vt:lpstr>Delayed Response Task</vt:lpstr>
      <vt:lpstr>Recurrent Excitation</vt:lpstr>
      <vt:lpstr>Prefrontal Anatomical Organization</vt:lpstr>
      <vt:lpstr>Recurrent Excitation</vt:lpstr>
      <vt:lpstr>Attractor Networks</vt:lpstr>
      <vt:lpstr>Neural Mechanisms of WM</vt:lpstr>
      <vt:lpstr>Persistent discharges explain behavior</vt:lpstr>
      <vt:lpstr>Persistent Activity Predicts Performance</vt:lpstr>
      <vt:lpstr>PowerPoint Presentation</vt:lpstr>
      <vt:lpstr>Attractor Perturbation</vt:lpstr>
      <vt:lpstr>Stimulus vs. motor preparation</vt:lpstr>
      <vt:lpstr>Non-spatial information</vt:lpstr>
      <vt:lpstr>Persistent Activity for Abstract Qualities</vt:lpstr>
      <vt:lpstr>Persistent Activity for Abstract Qualities</vt:lpstr>
      <vt:lpstr>Persistent Activity without Working Memory</vt:lpstr>
      <vt:lpstr>Persistent Activity in Humans</vt:lpstr>
      <vt:lpstr>Outline</vt:lpstr>
      <vt:lpstr>LFP Power Spectrum</vt:lpstr>
      <vt:lpstr>Coherence between electrodes</vt:lpstr>
      <vt:lpstr>Rhythmicity in Human WM Studies</vt:lpstr>
      <vt:lpstr>Rhythmicity during WM</vt:lpstr>
      <vt:lpstr>Phase synchronization differs for two items</vt:lpstr>
      <vt:lpstr>Coherence between areas</vt:lpstr>
      <vt:lpstr>Rhythmicity based model</vt:lpstr>
      <vt:lpstr>Outline</vt:lpstr>
      <vt:lpstr>Decoding information without increase in firing rate</vt:lpstr>
      <vt:lpstr>Dual Task – Reactivation</vt:lpstr>
      <vt:lpstr>Repetition Suppression</vt:lpstr>
      <vt:lpstr>Repetition Suppression</vt:lpstr>
      <vt:lpstr>TMS can reactivate latent memory</vt:lpstr>
      <vt:lpstr>Silent Mechanisms</vt:lpstr>
      <vt:lpstr>Reconciling Spiking and Activity Silent Mechanisms</vt:lpstr>
      <vt:lpstr>Summary</vt:lpstr>
      <vt:lpstr>Summary (cont.)</vt:lpstr>
    </vt:vector>
  </TitlesOfParts>
  <Company>WFBH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Neural Basis of Working Memory Persistent Discharges</dc:title>
  <dc:creator>Christos Constantinidis</dc:creator>
  <cp:lastModifiedBy>Constantinidis, Christos</cp:lastModifiedBy>
  <cp:revision>82</cp:revision>
  <dcterms:created xsi:type="dcterms:W3CDTF">2020-12-30T20:48:01Z</dcterms:created>
  <dcterms:modified xsi:type="dcterms:W3CDTF">2022-10-26T18:36:36Z</dcterms:modified>
</cp:coreProperties>
</file>